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57" r:id="rId4"/>
    <p:sldId id="292" r:id="rId5"/>
    <p:sldId id="291" r:id="rId6"/>
    <p:sldId id="261" r:id="rId7"/>
    <p:sldId id="262" r:id="rId8"/>
    <p:sldId id="260" r:id="rId9"/>
    <p:sldId id="271" r:id="rId10"/>
    <p:sldId id="264" r:id="rId11"/>
    <p:sldId id="263" r:id="rId12"/>
    <p:sldId id="267" r:id="rId13"/>
    <p:sldId id="266" r:id="rId14"/>
    <p:sldId id="268" r:id="rId15"/>
    <p:sldId id="269" r:id="rId16"/>
    <p:sldId id="286" r:id="rId17"/>
    <p:sldId id="265" r:id="rId18"/>
    <p:sldId id="270" r:id="rId19"/>
    <p:sldId id="272" r:id="rId20"/>
    <p:sldId id="273" r:id="rId21"/>
    <p:sldId id="274" r:id="rId22"/>
    <p:sldId id="276" r:id="rId23"/>
    <p:sldId id="275" r:id="rId24"/>
    <p:sldId id="278" r:id="rId25"/>
    <p:sldId id="294" r:id="rId26"/>
    <p:sldId id="295" r:id="rId27"/>
    <p:sldId id="296" r:id="rId28"/>
    <p:sldId id="281" r:id="rId29"/>
    <p:sldId id="297" r:id="rId30"/>
    <p:sldId id="298" r:id="rId31"/>
    <p:sldId id="279" r:id="rId32"/>
    <p:sldId id="299" r:id="rId33"/>
    <p:sldId id="293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282" r:id="rId44"/>
    <p:sldId id="28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7"/>
    <p:restoredTop sz="94649"/>
  </p:normalViewPr>
  <p:slideViewPr>
    <p:cSldViewPr snapToGrid="0" snapToObjects="1">
      <p:cViewPr varScale="1">
        <p:scale>
          <a:sx n="108" d="100"/>
          <a:sy n="108" d="100"/>
        </p:scale>
        <p:origin x="192" y="7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554" y="1384300"/>
            <a:ext cx="6134100" cy="408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traditional way of building servers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Hand crafted,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hysical systems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equiring multiple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kills to provision.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Still a dominant form of infrastructure today.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traditional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5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Next Generation Data centers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an IT professional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very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new course and we are all beta testers. I appreciate your feedback. </a:t>
            </a:r>
          </a:p>
          <a:p>
            <a:endParaRPr lang="en-US" dirty="0" smtClean="0"/>
          </a:p>
          <a:p>
            <a:r>
              <a:rPr lang="en-US" dirty="0" smtClean="0"/>
              <a:t>Syllabus is subject to change based on how much material we get through.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16" y="4403838"/>
            <a:ext cx="2421584" cy="24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</a:t>
            </a:r>
            <a:r>
              <a:rPr lang="en-US" sz="2000" dirty="0" smtClean="0"/>
              <a:t>collaborate as a team on a single set of </a:t>
            </a:r>
            <a:r>
              <a:rPr lang="en-US" sz="2000" dirty="0" smtClean="0"/>
              <a:t>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</a:t>
            </a:r>
            <a:r>
              <a:rPr lang="en-US" sz="2400" dirty="0" smtClean="0"/>
              <a:t>Labs</a:t>
            </a:r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  <a:p>
            <a:pPr lvl="1"/>
            <a:endParaRPr lang="en-US" sz="2000" dirty="0"/>
          </a:p>
          <a:p>
            <a:r>
              <a:rPr lang="en-US" sz="2800" dirty="0" smtClean="0"/>
              <a:t>Bottom line: Source control is about maintaining file history.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46" y="1733047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failure</a:t>
            </a:r>
          </a:p>
          <a:p>
            <a:pPr lvl="1"/>
            <a:r>
              <a:rPr lang="en-US" dirty="0" smtClean="0"/>
              <a:t>Hard to branch</a:t>
            </a:r>
          </a:p>
          <a:p>
            <a:pPr lvl="1"/>
            <a:r>
              <a:rPr lang="en-US" dirty="0" smtClean="0"/>
              <a:t>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Easy to branch</a:t>
            </a:r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lvl="1"/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Most popular distributed source control management </a:t>
            </a:r>
            <a:r>
              <a:rPr lang="en-US" dirty="0" smtClean="0"/>
              <a:t>system</a:t>
            </a:r>
          </a:p>
          <a:p>
            <a:endParaRPr lang="en-US" dirty="0" smtClean="0"/>
          </a:p>
          <a:p>
            <a:r>
              <a:rPr lang="en-US" dirty="0" smtClean="0"/>
              <a:t>Open </a:t>
            </a:r>
            <a:r>
              <a:rPr lang="en-US" dirty="0" smtClean="0"/>
              <a:t>Source</a:t>
            </a:r>
          </a:p>
          <a:p>
            <a:endParaRPr lang="en-US" dirty="0" smtClean="0"/>
          </a:p>
          <a:p>
            <a:r>
              <a:rPr lang="en-US" dirty="0" smtClean="0"/>
              <a:t>Initially designed by Linus Torvalds (Linux) in </a:t>
            </a:r>
            <a:r>
              <a:rPr lang="en-US" dirty="0" smtClean="0"/>
              <a:t>2005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</a:t>
            </a:r>
          </a:p>
          <a:p>
            <a:pPr lvl="1"/>
            <a:r>
              <a:rPr lang="en-US" dirty="0" smtClean="0"/>
              <a:t>Supports one developer or thousands of developers</a:t>
            </a:r>
          </a:p>
          <a:p>
            <a:pPr lvl="1"/>
            <a:r>
              <a:rPr lang="en-US" dirty="0" smtClean="0"/>
              <a:t>Designed from a file-system perspective, not a source control management perspective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251" y="274638"/>
            <a:ext cx="1390549" cy="13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60" y="537329"/>
            <a:ext cx="7855823" cy="5692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4" y="471341"/>
            <a:ext cx="7232611" cy="5566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04" y="678730"/>
            <a:ext cx="6682763" cy="52578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br>
              <a:rPr lang="en-US" sz="2800" dirty="0" smtClean="0"/>
            </a:br>
            <a:r>
              <a:rPr lang="en-US" sz="2800" dirty="0" smtClean="0"/>
              <a:t>mainly with Internet startups</a:t>
            </a:r>
          </a:p>
          <a:p>
            <a:endParaRPr lang="en-US" sz="2800" dirty="0" smtClean="0"/>
          </a:p>
          <a:p>
            <a:r>
              <a:rPr lang="en-US" sz="2800" dirty="0" smtClean="0"/>
              <a:t>Technical co-founder of a </a:t>
            </a:r>
            <a:br>
              <a:rPr lang="en-US" sz="2800" dirty="0" smtClean="0"/>
            </a:br>
            <a:r>
              <a:rPr lang="en-US" sz="2800" dirty="0" smtClean="0"/>
              <a:t>large regional datacenter and </a:t>
            </a:r>
            <a:br>
              <a:rPr lang="en-US" sz="2800" dirty="0" smtClean="0"/>
            </a:br>
            <a:r>
              <a:rPr lang="en-US" sz="2800" dirty="0" smtClean="0"/>
              <a:t>managed services provider</a:t>
            </a:r>
          </a:p>
          <a:p>
            <a:endParaRPr lang="en-US" sz="2800" dirty="0" smtClean="0"/>
          </a:p>
          <a:p>
            <a:r>
              <a:rPr lang="en-US" sz="2800" dirty="0" smtClean="0"/>
              <a:t>AWS Certified Solutions Architect &amp; 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and analog music synthesizers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uses a Directed </a:t>
            </a:r>
            <a:r>
              <a:rPr lang="en-US" dirty="0"/>
              <a:t>A</a:t>
            </a:r>
            <a:r>
              <a:rPr lang="en-US" dirty="0" smtClean="0"/>
              <a:t>cyclic </a:t>
            </a:r>
            <a:r>
              <a:rPr lang="en-US" dirty="0"/>
              <a:t>G</a:t>
            </a:r>
            <a:r>
              <a:rPr lang="en-US" dirty="0" smtClean="0"/>
              <a:t>raph (DAG)</a:t>
            </a:r>
          </a:p>
          <a:p>
            <a:pPr lvl="1"/>
            <a:r>
              <a:rPr lang="en-US" dirty="0" smtClean="0"/>
              <a:t>Commits flow from left-to-right like a timeline.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75" y="3247860"/>
            <a:ext cx="5165889" cy="2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7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33" y="1710812"/>
            <a:ext cx="5107454" cy="4498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clone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Topics this semester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2" y="1497022"/>
            <a:ext cx="3657600" cy="243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4343232"/>
            <a:ext cx="4146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Deploy and manage software using some of the same techniques developers use to build software.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-2540" b="38140"/>
          <a:stretch/>
        </p:blipFill>
        <p:spPr>
          <a:xfrm>
            <a:off x="4900662" y="1408176"/>
            <a:ext cx="3897154" cy="25272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00662" y="4334371"/>
            <a:ext cx="41462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Infrastructure and applications made available via the Internet as a utility service.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21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</a:t>
            </a:r>
            <a:r>
              <a:rPr lang="en-US" dirty="0" smtClean="0"/>
              <a:t>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</a:t>
            </a:r>
            <a:r>
              <a:rPr lang="en-US" dirty="0" smtClean="0"/>
              <a:t>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dirty="0" smtClean="0"/>
              <a:t>Start reading </a:t>
            </a:r>
            <a:r>
              <a:rPr lang="en-US" i="1" dirty="0" smtClean="0"/>
              <a:t>Linux 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r>
              <a:rPr lang="en-US" dirty="0" smtClean="0"/>
              <a:t>IT infrastructure provides all the necessary hardware and software components necessary to deliver a service.</a:t>
            </a:r>
          </a:p>
          <a:p>
            <a:pPr lvl="1"/>
            <a:r>
              <a:rPr lang="en-US" dirty="0" smtClean="0"/>
              <a:t>Almost every software application consumes some amount computation power, data storage, and network bandwidth.</a:t>
            </a:r>
          </a:p>
          <a:p>
            <a:pPr lvl="1"/>
            <a:r>
              <a:rPr lang="en-US" dirty="0" smtClean="0"/>
              <a:t>We usually don’t think about infrastructure… until it fails.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Service Stack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05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in this course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17216" y="3193080"/>
            <a:ext cx="7774552" cy="2207855"/>
          </a:xfrm>
          <a:prstGeom prst="rect">
            <a:avLst/>
          </a:prstGeom>
          <a:noFill/>
          <a:ln w="28575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IT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034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way IT organizations are acquiring, provisioning, and maintaining infrastructure is rapidly changing.</a:t>
            </a:r>
          </a:p>
          <a:p>
            <a:endParaRPr lang="en-US" dirty="0"/>
          </a:p>
          <a:p>
            <a:r>
              <a:rPr lang="en-US" dirty="0" smtClean="0"/>
              <a:t>IT Infrastructure needs to be as agile and flexible as modern software applications.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28" y="4403686"/>
            <a:ext cx="4550872" cy="2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Commoditization of compute/storage/network</a:t>
            </a:r>
          </a:p>
          <a:p>
            <a:r>
              <a:rPr lang="en-US" dirty="0" smtClean="0"/>
              <a:t>Widespread adopt of virtualization</a:t>
            </a:r>
          </a:p>
          <a:p>
            <a:r>
              <a:rPr lang="en-US" dirty="0" smtClean="0"/>
              <a:t>Cloud computing business models</a:t>
            </a:r>
          </a:p>
          <a:p>
            <a:r>
              <a:rPr lang="en-US" dirty="0" smtClean="0"/>
              <a:t>Scale-out application architecture </a:t>
            </a:r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82" y="4534410"/>
            <a:ext cx="3397306" cy="2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7576</TotalTime>
  <Words>1130</Words>
  <Application>Microsoft Macintosh PowerPoint</Application>
  <PresentationFormat>On-screen Show (4:3)</PresentationFormat>
  <Paragraphs>259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Avenir Black</vt:lpstr>
      <vt:lpstr>Calibri</vt:lpstr>
      <vt:lpstr>Consolas</vt:lpstr>
      <vt:lpstr>Wingdings</vt:lpstr>
      <vt:lpstr>Arial</vt:lpstr>
      <vt:lpstr>Office Theme</vt:lpstr>
      <vt:lpstr>DevOps &amp; Cloud Infrastructure SEIS 665 Week 1</vt:lpstr>
      <vt:lpstr>Agenda</vt:lpstr>
      <vt:lpstr>About Your Instructor</vt:lpstr>
      <vt:lpstr>Class Topics this semester</vt:lpstr>
      <vt:lpstr>Infrastructure</vt:lpstr>
      <vt:lpstr>IT Service Stack</vt:lpstr>
      <vt:lpstr>Our focus in this course</vt:lpstr>
      <vt:lpstr>Change in IT Infrastructure</vt:lpstr>
      <vt:lpstr>Change is being driven by…</vt:lpstr>
      <vt:lpstr>The traditional way of building servers</vt:lpstr>
      <vt:lpstr>The traditional way</vt:lpstr>
      <vt:lpstr>The new way</vt:lpstr>
      <vt:lpstr>Cloud Infrastructure</vt:lpstr>
      <vt:lpstr>Topics this semester</vt:lpstr>
      <vt:lpstr>PowerPoint Presentation</vt:lpstr>
      <vt:lpstr>Syllabus Notes</vt:lpstr>
      <vt:lpstr>Course caveats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PowerPoint Presentation</vt:lpstr>
      <vt:lpstr>PowerPoint Presentation</vt:lpstr>
      <vt:lpstr>PowerPoint Presentation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Tree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Homework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77</cp:revision>
  <dcterms:created xsi:type="dcterms:W3CDTF">2016-03-17T15:27:29Z</dcterms:created>
  <dcterms:modified xsi:type="dcterms:W3CDTF">2016-09-12T04:54:02Z</dcterms:modified>
</cp:coreProperties>
</file>